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57" r:id="rId3"/>
    <p:sldId id="263" r:id="rId4"/>
    <p:sldId id="260" r:id="rId5"/>
    <p:sldId id="262" r:id="rId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2C822D8B-A4E3-47E8-AE73-CF161C52E794}"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B5F2EC-36BF-438E-96F3-47E747D01C34}" type="slidenum">
              <a:rPr lang="ar-IQ" smtClean="0"/>
              <a:pPr/>
              <a:t>‹#›</a:t>
            </a:fld>
            <a:endParaRPr lang="ar-IQ"/>
          </a:p>
        </p:txBody>
      </p:sp>
    </p:spTree>
    <p:extLst>
      <p:ext uri="{BB962C8B-B14F-4D97-AF65-F5344CB8AC3E}">
        <p14:creationId xmlns:p14="http://schemas.microsoft.com/office/powerpoint/2010/main" val="222232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C822D8B-A4E3-47E8-AE73-CF161C52E794}"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B5F2EC-36BF-438E-96F3-47E747D01C34}" type="slidenum">
              <a:rPr lang="ar-IQ" smtClean="0"/>
              <a:pPr/>
              <a:t>‹#›</a:t>
            </a:fld>
            <a:endParaRPr lang="ar-IQ"/>
          </a:p>
        </p:txBody>
      </p:sp>
    </p:spTree>
    <p:extLst>
      <p:ext uri="{BB962C8B-B14F-4D97-AF65-F5344CB8AC3E}">
        <p14:creationId xmlns:p14="http://schemas.microsoft.com/office/powerpoint/2010/main" val="312682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C822D8B-A4E3-47E8-AE73-CF161C52E794}"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B5F2EC-36BF-438E-96F3-47E747D01C34}" type="slidenum">
              <a:rPr lang="ar-IQ" smtClean="0"/>
              <a:pPr/>
              <a:t>‹#›</a:t>
            </a:fld>
            <a:endParaRPr lang="ar-IQ"/>
          </a:p>
        </p:txBody>
      </p:sp>
    </p:spTree>
    <p:extLst>
      <p:ext uri="{BB962C8B-B14F-4D97-AF65-F5344CB8AC3E}">
        <p14:creationId xmlns:p14="http://schemas.microsoft.com/office/powerpoint/2010/main" val="92232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C822D8B-A4E3-47E8-AE73-CF161C52E794}"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B5F2EC-36BF-438E-96F3-47E747D01C34}" type="slidenum">
              <a:rPr lang="ar-IQ" smtClean="0"/>
              <a:pPr/>
              <a:t>‹#›</a:t>
            </a:fld>
            <a:endParaRPr lang="ar-IQ"/>
          </a:p>
        </p:txBody>
      </p:sp>
    </p:spTree>
    <p:extLst>
      <p:ext uri="{BB962C8B-B14F-4D97-AF65-F5344CB8AC3E}">
        <p14:creationId xmlns:p14="http://schemas.microsoft.com/office/powerpoint/2010/main" val="303000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822D8B-A4E3-47E8-AE73-CF161C52E794}"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B5F2EC-36BF-438E-96F3-47E747D01C34}" type="slidenum">
              <a:rPr lang="ar-IQ" smtClean="0"/>
              <a:pPr/>
              <a:t>‹#›</a:t>
            </a:fld>
            <a:endParaRPr lang="ar-IQ"/>
          </a:p>
        </p:txBody>
      </p:sp>
    </p:spTree>
    <p:extLst>
      <p:ext uri="{BB962C8B-B14F-4D97-AF65-F5344CB8AC3E}">
        <p14:creationId xmlns:p14="http://schemas.microsoft.com/office/powerpoint/2010/main" val="39345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2C822D8B-A4E3-47E8-AE73-CF161C52E794}"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7B5F2EC-36BF-438E-96F3-47E747D01C34}" type="slidenum">
              <a:rPr lang="ar-IQ" smtClean="0"/>
              <a:pPr/>
              <a:t>‹#›</a:t>
            </a:fld>
            <a:endParaRPr lang="ar-IQ"/>
          </a:p>
        </p:txBody>
      </p:sp>
    </p:spTree>
    <p:extLst>
      <p:ext uri="{BB962C8B-B14F-4D97-AF65-F5344CB8AC3E}">
        <p14:creationId xmlns:p14="http://schemas.microsoft.com/office/powerpoint/2010/main" val="200700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2C822D8B-A4E3-47E8-AE73-CF161C52E794}" type="datetimeFigureOut">
              <a:rPr lang="ar-IQ" smtClean="0"/>
              <a:pPr/>
              <a:t>21/04/1440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7B5F2EC-36BF-438E-96F3-47E747D01C34}" type="slidenum">
              <a:rPr lang="ar-IQ" smtClean="0"/>
              <a:pPr/>
              <a:t>‹#›</a:t>
            </a:fld>
            <a:endParaRPr lang="ar-IQ"/>
          </a:p>
        </p:txBody>
      </p:sp>
    </p:spTree>
    <p:extLst>
      <p:ext uri="{BB962C8B-B14F-4D97-AF65-F5344CB8AC3E}">
        <p14:creationId xmlns:p14="http://schemas.microsoft.com/office/powerpoint/2010/main" val="179137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C822D8B-A4E3-47E8-AE73-CF161C52E794}" type="datetimeFigureOut">
              <a:rPr lang="ar-IQ" smtClean="0"/>
              <a:pPr/>
              <a:t>21/04/1440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7B5F2EC-36BF-438E-96F3-47E747D01C34}" type="slidenum">
              <a:rPr lang="ar-IQ" smtClean="0"/>
              <a:pPr/>
              <a:t>‹#›</a:t>
            </a:fld>
            <a:endParaRPr lang="ar-IQ"/>
          </a:p>
        </p:txBody>
      </p:sp>
    </p:spTree>
    <p:extLst>
      <p:ext uri="{BB962C8B-B14F-4D97-AF65-F5344CB8AC3E}">
        <p14:creationId xmlns:p14="http://schemas.microsoft.com/office/powerpoint/2010/main" val="47440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22D8B-A4E3-47E8-AE73-CF161C52E794}" type="datetimeFigureOut">
              <a:rPr lang="ar-IQ" smtClean="0"/>
              <a:pPr/>
              <a:t>21/04/1440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7B5F2EC-36BF-438E-96F3-47E747D01C34}" type="slidenum">
              <a:rPr lang="ar-IQ" smtClean="0"/>
              <a:pPr/>
              <a:t>‹#›</a:t>
            </a:fld>
            <a:endParaRPr lang="ar-IQ"/>
          </a:p>
        </p:txBody>
      </p:sp>
    </p:spTree>
    <p:extLst>
      <p:ext uri="{BB962C8B-B14F-4D97-AF65-F5344CB8AC3E}">
        <p14:creationId xmlns:p14="http://schemas.microsoft.com/office/powerpoint/2010/main" val="178072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22D8B-A4E3-47E8-AE73-CF161C52E794}"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7B5F2EC-36BF-438E-96F3-47E747D01C34}" type="slidenum">
              <a:rPr lang="ar-IQ" smtClean="0"/>
              <a:pPr/>
              <a:t>‹#›</a:t>
            </a:fld>
            <a:endParaRPr lang="ar-IQ"/>
          </a:p>
        </p:txBody>
      </p:sp>
    </p:spTree>
    <p:extLst>
      <p:ext uri="{BB962C8B-B14F-4D97-AF65-F5344CB8AC3E}">
        <p14:creationId xmlns:p14="http://schemas.microsoft.com/office/powerpoint/2010/main" val="38446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22D8B-A4E3-47E8-AE73-CF161C52E794}"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7B5F2EC-36BF-438E-96F3-47E747D01C34}" type="slidenum">
              <a:rPr lang="ar-IQ" smtClean="0"/>
              <a:pPr/>
              <a:t>‹#›</a:t>
            </a:fld>
            <a:endParaRPr lang="ar-IQ"/>
          </a:p>
        </p:txBody>
      </p:sp>
    </p:spTree>
    <p:extLst>
      <p:ext uri="{BB962C8B-B14F-4D97-AF65-F5344CB8AC3E}">
        <p14:creationId xmlns:p14="http://schemas.microsoft.com/office/powerpoint/2010/main" val="3150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C822D8B-A4E3-47E8-AE73-CF161C52E794}" type="datetimeFigureOut">
              <a:rPr lang="ar-IQ" smtClean="0"/>
              <a:pPr/>
              <a:t>21/04/1440</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7B5F2EC-36BF-438E-96F3-47E747D01C34}" type="slidenum">
              <a:rPr lang="ar-IQ" smtClean="0"/>
              <a:pPr/>
              <a:t>‹#›</a:t>
            </a:fld>
            <a:endParaRPr lang="ar-IQ"/>
          </a:p>
        </p:txBody>
      </p:sp>
    </p:spTree>
    <p:extLst>
      <p:ext uri="{BB962C8B-B14F-4D97-AF65-F5344CB8AC3E}">
        <p14:creationId xmlns:p14="http://schemas.microsoft.com/office/powerpoint/2010/main" val="42845386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Hydrolase" TargetMode="External"/><Relationship Id="rId2" Type="http://schemas.openxmlformats.org/officeDocument/2006/relationships/hyperlink" Target="http://en.wikipedia.org/wiki/Organelle" TargetMode="External"/><Relationship Id="rId1" Type="http://schemas.openxmlformats.org/officeDocument/2006/relationships/slideLayout" Target="../slideLayouts/slideLayout6.xml"/><Relationship Id="rId5" Type="http://schemas.openxmlformats.org/officeDocument/2006/relationships/hyperlink" Target="http://en.wikipedia.org/wiki/Micrometre" TargetMode="External"/><Relationship Id="rId4" Type="http://schemas.openxmlformats.org/officeDocument/2006/relationships/hyperlink" Target="http://en.wikipedia.org/wiki/Vacuol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Nuclease" TargetMode="External"/><Relationship Id="rId3" Type="http://schemas.openxmlformats.org/officeDocument/2006/relationships/hyperlink" Target="http://en.wikipedia.org/wiki/Lipid" TargetMode="External"/><Relationship Id="rId7" Type="http://schemas.openxmlformats.org/officeDocument/2006/relationships/hyperlink" Target="http://en.wikipedia.org/wiki/Protein" TargetMode="External"/><Relationship Id="rId2" Type="http://schemas.openxmlformats.org/officeDocument/2006/relationships/hyperlink" Target="http://en.wikipedia.org/wiki/Lipase" TargetMode="External"/><Relationship Id="rId1" Type="http://schemas.openxmlformats.org/officeDocument/2006/relationships/slideLayout" Target="../slideLayouts/slideLayout6.xml"/><Relationship Id="rId6" Type="http://schemas.openxmlformats.org/officeDocument/2006/relationships/hyperlink" Target="http://en.wikipedia.org/wiki/Protease" TargetMode="External"/><Relationship Id="rId5" Type="http://schemas.openxmlformats.org/officeDocument/2006/relationships/hyperlink" Target="http://en.wikipedia.org/wiki/Carbohydrate" TargetMode="External"/><Relationship Id="rId4" Type="http://schemas.openxmlformats.org/officeDocument/2006/relationships/hyperlink" Target="http://en.wikipedia.org/wiki/Amylase" TargetMode="External"/><Relationship Id="rId9" Type="http://schemas.openxmlformats.org/officeDocument/2006/relationships/hyperlink" Target="http://en.wikipedia.org/wiki/Nucleic_aci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5458618"/>
          </a:xfrm>
        </p:spPr>
        <p:txBody>
          <a:bodyPr>
            <a:normAutofit/>
          </a:bodyPr>
          <a:lstStyle/>
          <a:p>
            <a:pPr algn="ctr"/>
            <a:r>
              <a:rPr lang="en-US" sz="6600" b="1" dirty="0" smtClean="0"/>
              <a:t>The cell biology lab 10 </a:t>
            </a:r>
            <a:r>
              <a:rPr lang="en-US" sz="8800" b="1" dirty="0" smtClean="0"/>
              <a:t/>
            </a:r>
            <a:br>
              <a:rPr lang="en-US" sz="8800" b="1" dirty="0" smtClean="0"/>
            </a:br>
            <a:r>
              <a:rPr lang="en-US" sz="5400" b="1" dirty="0">
                <a:solidFill>
                  <a:prstClr val="black"/>
                </a:solidFill>
              </a:rPr>
              <a:t>Lysosomes</a:t>
            </a:r>
            <a:endParaRPr lang="ar-IQ" sz="8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9144000" cy="5170586"/>
          </a:xfrm>
        </p:spPr>
        <p:txBody>
          <a:bodyPr>
            <a:normAutofit fontScale="90000"/>
          </a:bodyPr>
          <a:lstStyle/>
          <a:p>
            <a:pPr algn="l">
              <a:lnSpc>
                <a:spcPct val="150000"/>
              </a:lnSpc>
            </a:pPr>
            <a:r>
              <a:rPr lang="en-US" dirty="0"/>
              <a:t/>
            </a:r>
            <a:br>
              <a:rPr lang="en-US" dirty="0"/>
            </a:br>
            <a:r>
              <a:rPr lang="en-US" dirty="0"/>
              <a:t>	</a:t>
            </a:r>
            <a:r>
              <a:rPr lang="en-US" sz="2400" b="1" dirty="0"/>
              <a:t>Lysosomes</a:t>
            </a:r>
            <a:r>
              <a:rPr lang="en-US" sz="2400" dirty="0"/>
              <a:t> are </a:t>
            </a:r>
            <a:r>
              <a:rPr lang="en-US" sz="2400" u="sng" dirty="0"/>
              <a:t>spherical </a:t>
            </a:r>
            <a:r>
              <a:rPr lang="en-US" sz="2400" u="sng" dirty="0">
                <a:hlinkClick r:id="rId2"/>
              </a:rPr>
              <a:t>organelles</a:t>
            </a:r>
            <a:r>
              <a:rPr lang="en-US" sz="2400" dirty="0"/>
              <a:t> that contain enzymes (acid </a:t>
            </a:r>
            <a:r>
              <a:rPr lang="en-US" sz="2400" u="sng" dirty="0">
                <a:hlinkClick r:id="rId3"/>
              </a:rPr>
              <a:t>hydrolases</a:t>
            </a:r>
            <a:r>
              <a:rPr lang="en-US" sz="2400" dirty="0"/>
              <a:t>). They break up food so it is easier to digest. They are found in animal cells, while in yeast and plants the same roles are performed by </a:t>
            </a:r>
            <a:r>
              <a:rPr lang="en-US" sz="2400" u="sng" dirty="0"/>
              <a:t>lytic </a:t>
            </a:r>
            <a:r>
              <a:rPr lang="en-US" sz="2400" u="sng" dirty="0" smtClean="0">
                <a:hlinkClick r:id="rId4"/>
              </a:rPr>
              <a:t>vacuoles</a:t>
            </a:r>
            <a:r>
              <a:rPr lang="en-US" sz="2400" dirty="0"/>
              <a:t>.</a:t>
            </a:r>
            <a:br>
              <a:rPr lang="en-US" sz="2400" dirty="0"/>
            </a:br>
            <a:r>
              <a:rPr lang="en-US" sz="2400" dirty="0">
                <a:gradFill>
                  <a:gsLst>
                    <a:gs pos="0">
                      <a:srgbClr val="F07F09">
                        <a:tint val="73000"/>
                        <a:satMod val="145000"/>
                      </a:srgbClr>
                    </a:gs>
                    <a:gs pos="73000">
                      <a:srgbClr val="F07F09">
                        <a:tint val="73000"/>
                        <a:satMod val="145000"/>
                      </a:srgbClr>
                    </a:gs>
                    <a:gs pos="100000">
                      <a:srgbClr val="F07F09">
                        <a:tint val="83000"/>
                        <a:satMod val="143000"/>
                      </a:srgbClr>
                    </a:gs>
                  </a:gsLst>
                  <a:lin ang="4800000" scaled="1"/>
                </a:gradFill>
              </a:rPr>
              <a:t>-The size of lysosomes varies from 0.1–1.2 </a:t>
            </a:r>
            <a:r>
              <a:rPr lang="en-US" sz="2400" u="sng" dirty="0" err="1">
                <a:gradFill>
                  <a:gsLst>
                    <a:gs pos="0">
                      <a:srgbClr val="F07F09">
                        <a:tint val="73000"/>
                        <a:satMod val="145000"/>
                      </a:srgbClr>
                    </a:gs>
                    <a:gs pos="73000">
                      <a:srgbClr val="F07F09">
                        <a:tint val="73000"/>
                        <a:satMod val="145000"/>
                      </a:srgbClr>
                    </a:gs>
                    <a:gs pos="100000">
                      <a:srgbClr val="F07F09">
                        <a:tint val="83000"/>
                        <a:satMod val="143000"/>
                      </a:srgbClr>
                    </a:gs>
                  </a:gsLst>
                  <a:lin ang="4800000" scaled="1"/>
                </a:gradFill>
                <a:hlinkClick r:id="rId5"/>
              </a:rPr>
              <a:t>μm</a:t>
            </a:r>
            <a:r>
              <a:rPr lang="en-US" sz="2400" dirty="0">
                <a:gradFill>
                  <a:gsLst>
                    <a:gs pos="0">
                      <a:srgbClr val="F07F09">
                        <a:tint val="73000"/>
                        <a:satMod val="145000"/>
                      </a:srgbClr>
                    </a:gs>
                    <a:gs pos="73000">
                      <a:srgbClr val="F07F09">
                        <a:tint val="73000"/>
                        <a:satMod val="145000"/>
                      </a:srgbClr>
                    </a:gs>
                    <a:gs pos="100000">
                      <a:srgbClr val="F07F09">
                        <a:tint val="83000"/>
                        <a:satMod val="143000"/>
                      </a:srgbClr>
                    </a:gs>
                  </a:gsLst>
                  <a:lin ang="4800000" scaled="1"/>
                </a:gradFill>
              </a:rPr>
              <a:t>.</a:t>
            </a:r>
            <a:br>
              <a:rPr lang="en-US" sz="2400" dirty="0">
                <a:gradFill>
                  <a:gsLst>
                    <a:gs pos="0">
                      <a:srgbClr val="F07F09">
                        <a:tint val="73000"/>
                        <a:satMod val="145000"/>
                      </a:srgbClr>
                    </a:gs>
                    <a:gs pos="73000">
                      <a:srgbClr val="F07F09">
                        <a:tint val="73000"/>
                        <a:satMod val="145000"/>
                      </a:srgbClr>
                    </a:gs>
                    <a:gs pos="100000">
                      <a:srgbClr val="F07F09">
                        <a:tint val="83000"/>
                        <a:satMod val="143000"/>
                      </a:srgbClr>
                    </a:gs>
                  </a:gsLst>
                  <a:lin ang="4800000" scaled="1"/>
                </a:gradFill>
              </a:rPr>
            </a:br>
            <a:r>
              <a:rPr lang="en-US" sz="2400" dirty="0">
                <a:gradFill>
                  <a:gsLst>
                    <a:gs pos="0">
                      <a:srgbClr val="F07F09">
                        <a:tint val="73000"/>
                        <a:satMod val="145000"/>
                      </a:srgbClr>
                    </a:gs>
                    <a:gs pos="73000">
                      <a:srgbClr val="F07F09">
                        <a:tint val="73000"/>
                        <a:satMod val="145000"/>
                      </a:srgbClr>
                    </a:gs>
                    <a:gs pos="100000">
                      <a:srgbClr val="F07F09">
                        <a:tint val="83000"/>
                        <a:satMod val="143000"/>
                      </a:srgbClr>
                    </a:gs>
                  </a:gsLst>
                  <a:lin ang="4800000" scaled="1"/>
                </a:gradFill>
              </a:rPr>
              <a:t>- Lysosomes are sometimes called (suicide bags)</a:t>
            </a:r>
            <a:br>
              <a:rPr lang="en-US" sz="2400" dirty="0">
                <a:gradFill>
                  <a:gsLst>
                    <a:gs pos="0">
                      <a:srgbClr val="F07F09">
                        <a:tint val="73000"/>
                        <a:satMod val="145000"/>
                      </a:srgbClr>
                    </a:gs>
                    <a:gs pos="73000">
                      <a:srgbClr val="F07F09">
                        <a:tint val="73000"/>
                        <a:satMod val="145000"/>
                      </a:srgbClr>
                    </a:gs>
                    <a:gs pos="100000">
                      <a:srgbClr val="F07F09">
                        <a:tint val="83000"/>
                        <a:satMod val="143000"/>
                      </a:srgbClr>
                    </a:gs>
                  </a:gsLst>
                  <a:lin ang="4800000" scaled="1"/>
                </a:gradFill>
              </a:rPr>
            </a:br>
            <a:r>
              <a:rPr lang="en-US" sz="2400" dirty="0">
                <a:gradFill>
                  <a:gsLst>
                    <a:gs pos="0">
                      <a:srgbClr val="F07F09">
                        <a:tint val="73000"/>
                        <a:satMod val="145000"/>
                      </a:srgbClr>
                    </a:gs>
                    <a:gs pos="73000">
                      <a:srgbClr val="F07F09">
                        <a:tint val="73000"/>
                        <a:satMod val="145000"/>
                      </a:srgbClr>
                    </a:gs>
                    <a:gs pos="100000">
                      <a:srgbClr val="F07F09">
                        <a:tint val="83000"/>
                        <a:satMod val="143000"/>
                      </a:srgbClr>
                    </a:gs>
                  </a:gsLst>
                  <a:lin ang="4800000" scaled="1"/>
                </a:gradFill>
              </a:rPr>
              <a:t>- To digest food, the lysosome membrane fuses with the membrane of a food vacuole and squirts the enzymes inside.</a:t>
            </a:r>
            <a:br>
              <a:rPr lang="en-US" sz="2400" dirty="0">
                <a:gradFill>
                  <a:gsLst>
                    <a:gs pos="0">
                      <a:srgbClr val="F07F09">
                        <a:tint val="73000"/>
                        <a:satMod val="145000"/>
                      </a:srgbClr>
                    </a:gs>
                    <a:gs pos="73000">
                      <a:srgbClr val="F07F09">
                        <a:tint val="73000"/>
                        <a:satMod val="145000"/>
                      </a:srgbClr>
                    </a:gs>
                    <a:gs pos="100000">
                      <a:srgbClr val="F07F09">
                        <a:tint val="83000"/>
                        <a:satMod val="143000"/>
                      </a:srgbClr>
                    </a:gs>
                  </a:gsLst>
                  <a:lin ang="4800000" scaled="1"/>
                </a:gradFill>
              </a:rPr>
            </a:br>
            <a:r>
              <a:rPr lang="en-US" sz="2400" dirty="0">
                <a:gradFill>
                  <a:gsLst>
                    <a:gs pos="0">
                      <a:srgbClr val="F07F09">
                        <a:tint val="73000"/>
                        <a:satMod val="145000"/>
                      </a:srgbClr>
                    </a:gs>
                    <a:gs pos="73000">
                      <a:srgbClr val="F07F09">
                        <a:tint val="73000"/>
                        <a:satMod val="145000"/>
                      </a:srgbClr>
                    </a:gs>
                    <a:gs pos="100000">
                      <a:srgbClr val="F07F09">
                        <a:tint val="83000"/>
                        <a:satMod val="143000"/>
                      </a:srgbClr>
                    </a:gs>
                  </a:gsLst>
                  <a:lin ang="4800000" scaled="1"/>
                </a:gradFill>
              </a:rPr>
              <a:t>- The digested food can then diffuse through the vacuole membrane and enter the cell to be used for energy or growth.</a:t>
            </a:r>
            <a:br>
              <a:rPr lang="en-US" sz="2400" dirty="0">
                <a:gradFill>
                  <a:gsLst>
                    <a:gs pos="0">
                      <a:srgbClr val="F07F09">
                        <a:tint val="73000"/>
                        <a:satMod val="145000"/>
                      </a:srgbClr>
                    </a:gs>
                    <a:gs pos="73000">
                      <a:srgbClr val="F07F09">
                        <a:tint val="73000"/>
                        <a:satMod val="145000"/>
                      </a:srgbClr>
                    </a:gs>
                    <a:gs pos="100000">
                      <a:srgbClr val="F07F09">
                        <a:tint val="83000"/>
                        <a:satMod val="143000"/>
                      </a:srgbClr>
                    </a:gs>
                  </a:gsLst>
                  <a:lin ang="4800000" scaled="1"/>
                </a:gradFill>
              </a:rPr>
            </a:br>
            <a:endParaRPr lang="ar-IQ"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4722"/>
          </a:xfrm>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74775"/>
            <a:ext cx="777686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49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107504" y="0"/>
            <a:ext cx="9036496" cy="5373216"/>
          </a:xfrm>
        </p:spPr>
        <p:txBody>
          <a:bodyPr>
            <a:normAutofit/>
          </a:bodyPr>
          <a:lstStyle/>
          <a:p>
            <a:pPr algn="l"/>
            <a:r>
              <a:rPr lang="en-US" sz="2800" b="1" dirty="0"/>
              <a:t>Some important enzymes found within lysosomes include:</a:t>
            </a:r>
            <a:r>
              <a:rPr lang="en-US" sz="2800" dirty="0"/>
              <a:t/>
            </a:r>
            <a:br>
              <a:rPr lang="en-US" sz="2800" dirty="0"/>
            </a:br>
            <a:r>
              <a:rPr lang="en-US" sz="2800" dirty="0" smtClean="0"/>
              <a:t> </a:t>
            </a:r>
            <a:r>
              <a:rPr lang="en-US" sz="2800" b="1" u="sng" dirty="0" smtClean="0">
                <a:hlinkClick r:id="rId2"/>
              </a:rPr>
              <a:t>Lipase</a:t>
            </a:r>
            <a:r>
              <a:rPr lang="en-US" sz="2800" dirty="0"/>
              <a:t>, which digests </a:t>
            </a:r>
            <a:r>
              <a:rPr lang="en-US" sz="2800" b="1" u="sng" dirty="0">
                <a:hlinkClick r:id="rId3"/>
              </a:rPr>
              <a:t>lipids</a:t>
            </a:r>
            <a:r>
              <a:rPr lang="en-US" sz="2800" b="1" dirty="0"/>
              <a:t> </a:t>
            </a:r>
            <a:r>
              <a:rPr lang="en-US" sz="2800" b="1" dirty="0" smtClean="0"/>
              <a:t>.</a:t>
            </a:r>
            <a:r>
              <a:rPr lang="en-US" sz="2800" dirty="0"/>
              <a:t/>
            </a:r>
            <a:br>
              <a:rPr lang="en-US" sz="2800" dirty="0"/>
            </a:br>
            <a:r>
              <a:rPr lang="en-US" sz="2800" dirty="0" smtClean="0"/>
              <a:t> </a:t>
            </a:r>
            <a:r>
              <a:rPr lang="en-US" sz="2800" b="1" u="sng" dirty="0" smtClean="0">
                <a:hlinkClick r:id="rId4"/>
              </a:rPr>
              <a:t>Amylase</a:t>
            </a:r>
            <a:r>
              <a:rPr lang="en-US" sz="2800" dirty="0"/>
              <a:t>, which digest  </a:t>
            </a:r>
            <a:r>
              <a:rPr lang="en-US" sz="2800" dirty="0" smtClean="0"/>
              <a:t>  </a:t>
            </a:r>
            <a:r>
              <a:rPr lang="en-US" sz="2800" b="1" u="sng" dirty="0" smtClean="0">
                <a:hlinkClick r:id="rId5"/>
              </a:rPr>
              <a:t>carbohydrates</a:t>
            </a:r>
            <a:r>
              <a:rPr lang="en-US" sz="2800" dirty="0" smtClean="0"/>
              <a:t> </a:t>
            </a:r>
            <a:r>
              <a:rPr lang="en-US" sz="2800" dirty="0"/>
              <a:t>(e.g., sugars). </a:t>
            </a:r>
            <a:br>
              <a:rPr lang="en-US" sz="2800" dirty="0"/>
            </a:br>
            <a:r>
              <a:rPr lang="en-US" sz="2800" b="1" u="sng" dirty="0">
                <a:hlinkClick r:id="rId6"/>
              </a:rPr>
              <a:t>Proteases</a:t>
            </a:r>
            <a:r>
              <a:rPr lang="en-US" sz="2800" dirty="0"/>
              <a:t>, which digest </a:t>
            </a:r>
            <a:r>
              <a:rPr lang="en-US" sz="2800" b="1" u="sng" dirty="0">
                <a:hlinkClick r:id="rId7"/>
              </a:rPr>
              <a:t>proteins</a:t>
            </a:r>
            <a:r>
              <a:rPr lang="en-US" sz="2800" dirty="0" smtClean="0"/>
              <a:t>.</a:t>
            </a:r>
            <a:r>
              <a:rPr lang="en-US" sz="2800" dirty="0"/>
              <a:t/>
            </a:r>
            <a:br>
              <a:rPr lang="en-US" sz="2800" dirty="0"/>
            </a:br>
            <a:r>
              <a:rPr lang="ar-IQ" sz="2800" dirty="0" smtClean="0"/>
              <a:t>    </a:t>
            </a:r>
            <a:r>
              <a:rPr lang="en-US" sz="2800" b="1" u="sng" dirty="0" smtClean="0">
                <a:hlinkClick r:id="rId8"/>
              </a:rPr>
              <a:t>Nucleases</a:t>
            </a:r>
            <a:r>
              <a:rPr lang="en-US" sz="2800" dirty="0"/>
              <a:t>, which digest </a:t>
            </a:r>
            <a:r>
              <a:rPr lang="en-US" sz="2800" b="1" u="sng" dirty="0">
                <a:hlinkClick r:id="rId9"/>
              </a:rPr>
              <a:t>nucleic </a:t>
            </a:r>
            <a:r>
              <a:rPr lang="en-US" sz="2800" b="1" u="sng" dirty="0" smtClean="0">
                <a:hlinkClick r:id="rId9"/>
              </a:rPr>
              <a:t>acids</a:t>
            </a:r>
            <a:r>
              <a:rPr lang="en-US" sz="2800" b="1" u="sng" dirty="0" smtClean="0"/>
              <a:t/>
            </a:r>
            <a:br>
              <a:rPr lang="en-US" sz="2800" b="1" u="sng" dirty="0" smtClean="0"/>
            </a:br>
            <a:r>
              <a:rPr lang="en-US" sz="2700" dirty="0">
                <a:solidFill>
                  <a:srgbClr val="C00000"/>
                </a:solidFill>
              </a:rPr>
              <a:t>All these hydrolytic enzymes are produced in </a:t>
            </a:r>
            <a:r>
              <a:rPr lang="en-US" sz="2700" dirty="0" smtClean="0">
                <a:solidFill>
                  <a:srgbClr val="C00000"/>
                </a:solidFill>
              </a:rPr>
              <a:t>the endoplasmic </a:t>
            </a:r>
            <a:r>
              <a:rPr lang="en-US" sz="2700" dirty="0">
                <a:solidFill>
                  <a:srgbClr val="C00000"/>
                </a:solidFill>
              </a:rPr>
              <a:t>reticulum, and to some extent in cytoplasm are transported and processed through the Golgi apparatus , then they pinch off as single membrane vesicles.</a:t>
            </a:r>
            <a:r>
              <a:rPr lang="en-US" sz="3100" dirty="0">
                <a:solidFill>
                  <a:prstClr val="black"/>
                </a:solidFill>
              </a:rPr>
              <a:t> </a:t>
            </a:r>
            <a:endParaRPr lang="ar-IQ"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60648"/>
            <a:ext cx="9144000" cy="633670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TotalTime>
  <Words>13</Words>
  <Application>Microsoft Office PowerPoint</Application>
  <PresentationFormat>On-screen Show (4:3)</PresentationFormat>
  <Paragraphs>3</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The cell biology lab 10  Lysosomes</vt:lpstr>
      <vt:lpstr>  Lysosomes are spherical organelles that contain enzymes (acid hydrolases). They break up food so it is easier to digest. They are found in animal cells, while in yeast and plants the same roles are performed by lytic vacuoles. -The size of lysosomes varies from 0.1–1.2 μm. - Lysosomes are sometimes called (suicide bags) - To digest food, the lysosome membrane fuses with the membrane of a food vacuole and squirts the enzymes inside. - The digested food can then diffuse through the vacuole membrane and enter the cell to be used for energy or growth. </vt:lpstr>
      <vt:lpstr>PowerPoint Presentation</vt:lpstr>
      <vt:lpstr>Some important enzymes found within lysosomes include:  Lipase, which digests lipids .  Amylase, which digest    carbohydrates (e.g., sugars).  Proteases, which digest proteins.     Nucleases, which digest nucleic acids All these hydrolytic enzymes are produced in the endoplasmic reticulum, and to some extent in cytoplasm are transported and processed through the Golgi apparatus , then they pinch off as single membrane vesicles. </vt:lpstr>
      <vt:lpstr>PowerPoint Presentation</vt:lpstr>
    </vt:vector>
  </TitlesOfParts>
  <Company>By DR.Ahmed Saker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cell biology lab 10</dc:title>
  <dc:creator>ZANIB</dc:creator>
  <cp:lastModifiedBy>Nice</cp:lastModifiedBy>
  <cp:revision>13</cp:revision>
  <dcterms:created xsi:type="dcterms:W3CDTF">2018-09-18T19:24:28Z</dcterms:created>
  <dcterms:modified xsi:type="dcterms:W3CDTF">2018-12-29T11:13:17Z</dcterms:modified>
</cp:coreProperties>
</file>